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Impact" panose="020B0806030902050204" pitchFamily="34" charset="0"/>
      <p:regular r:id="rId7"/>
    </p:embeddedFont>
    <p:embeddedFont>
      <p:font typeface="Montserrat" pitchFamily="2" charset="77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 varScale="1">
        <p:scale>
          <a:sx n="143" d="100"/>
          <a:sy n="143" d="100"/>
        </p:scale>
        <p:origin x="76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8555ed1104_0_7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8555ed1104_0_7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8cd57ed6fb_0_4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g28cd57ed6fb_0_4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8" name="Google Shape;68;g28cd57ed6fb_0_47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8cd57ed6fb_0_4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g28cd57ed6fb_0_4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5" name="Google Shape;75;g28cd57ed6fb_0_47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8cd57ed6fb_0_4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g28cd57ed6fb_0_4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2" name="Google Shape;82;g28cd57ed6fb_0_48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59430" y="3408560"/>
            <a:ext cx="8520600" cy="126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77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2023-2024 State Assessment Report</a:t>
            </a:r>
            <a:endParaRPr sz="4700">
              <a:solidFill>
                <a:srgbClr val="FFFFFF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7460" y="4487903"/>
            <a:ext cx="8520600" cy="5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77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Part II: ACCESS FOR ELLS</a:t>
            </a:r>
            <a:endParaRPr sz="22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457200" y="201776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427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427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427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427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427"/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427"/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English Language Proficiency Testing</a:t>
            </a:r>
            <a:br>
              <a:rPr lang="en"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for </a:t>
            </a:r>
            <a:br>
              <a:rPr lang="en"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Multilingual Learners</a:t>
            </a:r>
            <a:br>
              <a:rPr lang="en">
                <a:latin typeface="Montserrat"/>
                <a:ea typeface="Montserrat"/>
                <a:cs typeface="Montserrat"/>
                <a:sym typeface="Montserrat"/>
              </a:rPr>
            </a:br>
            <a:br>
              <a:rPr lang="en"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Spring, 2024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18176" y="453279"/>
            <a:ext cx="3907631" cy="15644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320634" y="320635"/>
            <a:ext cx="8354400" cy="48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Montserrat"/>
              <a:buChar char="•"/>
            </a:pPr>
            <a:r>
              <a:rPr lang="en" sz="220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Administered to Kindergarten through 12th-grade students who have been identified as </a:t>
            </a:r>
            <a:r>
              <a:rPr lang="en" sz="2200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Multilingual Learners </a:t>
            </a:r>
            <a:endParaRPr sz="22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2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Montserrat"/>
              <a:buChar char="•"/>
            </a:pPr>
            <a:r>
              <a:rPr lang="en" sz="220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Given annually to monitor students' progress in learning academic English</a:t>
            </a:r>
            <a:endParaRPr sz="8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2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Montserrat"/>
              <a:buChar char="•"/>
            </a:pPr>
            <a:r>
              <a:rPr lang="en" sz="220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Meets U.S. federal requirements of the Every Student Succeeds Act (ESSA) for monitoring and reporting </a:t>
            </a:r>
            <a:r>
              <a:rPr lang="en" sz="2200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Multilingual Learners’</a:t>
            </a:r>
            <a:r>
              <a:rPr lang="en" sz="220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progress toward English language proficiency</a:t>
            </a:r>
            <a:endParaRPr sz="8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2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Montserrat"/>
              <a:buChar char="•"/>
            </a:pPr>
            <a:r>
              <a:rPr lang="en" sz="220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Assesses the four language domains of Listening, Speaking, Reading and Writing</a:t>
            </a:r>
            <a:endParaRPr sz="8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2267" y="4535174"/>
            <a:ext cx="1275150" cy="51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/>
        </p:nvSpPr>
        <p:spPr>
          <a:xfrm>
            <a:off x="457200" y="1244138"/>
            <a:ext cx="8073600" cy="31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marR="0" lvl="0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Montserrat"/>
              <a:buChar char="•"/>
            </a:pPr>
            <a:r>
              <a:rPr lang="en" sz="2800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Administered to </a:t>
            </a:r>
            <a:r>
              <a:rPr lang="en" sz="2800" b="1" u="sng">
                <a:solidFill>
                  <a:schemeClr val="dk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97</a:t>
            </a:r>
            <a:r>
              <a:rPr lang="en" sz="280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" sz="2800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English Language Learners.</a:t>
            </a:r>
            <a:endParaRPr sz="2800" i="0" u="none" strike="noStrike" cap="none">
              <a:solidFill>
                <a:srgbClr val="000000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0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Montserrat"/>
              <a:buChar char="•"/>
            </a:pPr>
            <a:r>
              <a:rPr lang="en" sz="2800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Scored on English Language Proficiency Levels from 1 to 6.</a:t>
            </a:r>
            <a:endParaRPr sz="2800"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0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Montserrat"/>
              <a:buChar char="•"/>
            </a:pPr>
            <a:r>
              <a:rPr lang="en" sz="2800" b="1" u="sng">
                <a:solidFill>
                  <a:schemeClr val="dk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18</a:t>
            </a:r>
            <a:r>
              <a:rPr lang="en" sz="2800" b="1">
                <a:solidFill>
                  <a:schemeClr val="dk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" sz="2800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students received a score of </a:t>
            </a:r>
            <a:r>
              <a:rPr lang="en" sz="2800" b="1" i="0" u="sng" strike="noStrike" cap="none">
                <a:solidFill>
                  <a:srgbClr val="000000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4.5 or higher</a:t>
            </a:r>
            <a:r>
              <a:rPr lang="en" sz="2800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, qualifying them to exit the ESL program.</a:t>
            </a:r>
            <a:endParaRPr sz="200" i="0" u="none" strike="noStrike" cap="none">
              <a:solidFill>
                <a:srgbClr val="000000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457200" y="154484"/>
            <a:ext cx="8229600" cy="6432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SPF ACCESS for ELLs Results 2024</a:t>
            </a:r>
            <a:endParaRPr sz="19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0C144A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Macintosh PowerPoint</Application>
  <PresentationFormat>On-screen Show (16:9)</PresentationFormat>
  <Paragraphs>22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Montserrat</vt:lpstr>
      <vt:lpstr>Arial</vt:lpstr>
      <vt:lpstr>Impact</vt:lpstr>
      <vt:lpstr>Times New Roman</vt:lpstr>
      <vt:lpstr>Calibri</vt:lpstr>
      <vt:lpstr>Simple Light</vt:lpstr>
      <vt:lpstr>PowerPoint Presentation</vt:lpstr>
      <vt:lpstr>     English Language Proficiency Testing for  Multilingual Learners  Spring, 2024</vt:lpstr>
      <vt:lpstr>PowerPoint Presentation</vt:lpstr>
      <vt:lpstr>SPF ACCESS for ELLs Results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Robert McGarry</cp:lastModifiedBy>
  <cp:revision>1</cp:revision>
  <dcterms:modified xsi:type="dcterms:W3CDTF">2025-02-09T18:15:40Z</dcterms:modified>
</cp:coreProperties>
</file>